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90" r:id="rId14"/>
    <p:sldId id="295" r:id="rId15"/>
    <p:sldId id="277" r:id="rId16"/>
    <p:sldId id="291" r:id="rId17"/>
    <p:sldId id="278" r:id="rId18"/>
    <p:sldId id="292" r:id="rId19"/>
    <p:sldId id="279" r:id="rId20"/>
    <p:sldId id="293" r:id="rId21"/>
    <p:sldId id="294" r:id="rId22"/>
    <p:sldId id="280" r:id="rId23"/>
    <p:sldId id="281" r:id="rId24"/>
    <p:sldId id="282" r:id="rId25"/>
    <p:sldId id="283" r:id="rId26"/>
    <p:sldId id="284" r:id="rId27"/>
    <p:sldId id="286" r:id="rId28"/>
    <p:sldId id="288" r:id="rId29"/>
    <p:sldId id="289" r:id="rId30"/>
    <p:sldId id="297" r:id="rId31"/>
    <p:sldId id="298" r:id="rId32"/>
    <p:sldId id="257" r:id="rId33"/>
    <p:sldId id="258" r:id="rId34"/>
    <p:sldId id="259" r:id="rId35"/>
    <p:sldId id="260" r:id="rId36"/>
    <p:sldId id="261" r:id="rId37"/>
    <p:sldId id="262" r:id="rId38"/>
    <p:sldId id="296" r:id="rId39"/>
    <p:sldId id="263" r:id="rId40"/>
    <p:sldId id="264" r:id="rId41"/>
    <p:sldId id="299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u="sng" dirty="0" smtClean="0">
                <a:solidFill>
                  <a:schemeClr val="bg2">
                    <a:lumMod val="50000"/>
                  </a:schemeClr>
                </a:solidFill>
              </a:rPr>
              <a:t>666762 Иркутская область, </a:t>
            </a:r>
            <a:r>
              <a:rPr lang="ru-RU" b="1" i="1" u="sng" dirty="0" err="1" smtClean="0">
                <a:solidFill>
                  <a:schemeClr val="bg2">
                    <a:lumMod val="50000"/>
                  </a:schemeClr>
                </a:solidFill>
              </a:rPr>
              <a:t>Усть-Кутский</a:t>
            </a:r>
            <a:r>
              <a:rPr lang="ru-RU" b="1" i="1" u="sng" dirty="0" smtClean="0">
                <a:solidFill>
                  <a:schemeClr val="bg2">
                    <a:lumMod val="50000"/>
                  </a:schemeClr>
                </a:solidFill>
              </a:rPr>
              <a:t> район, п.Звёздный, улица Горбунова,18</a:t>
            </a:r>
          </a:p>
          <a:p>
            <a:r>
              <a:rPr lang="ru-RU" b="1" i="1" u="sng" dirty="0" smtClean="0">
                <a:solidFill>
                  <a:schemeClr val="bg2">
                    <a:lumMod val="50000"/>
                  </a:schemeClr>
                </a:solidFill>
              </a:rPr>
              <a:t>Период </a:t>
            </a:r>
            <a:r>
              <a:rPr lang="ru-RU" b="1" i="1" u="sng" dirty="0" smtClean="0">
                <a:solidFill>
                  <a:schemeClr val="bg2">
                    <a:lumMod val="50000"/>
                  </a:schemeClr>
                </a:solidFill>
              </a:rPr>
              <a:t>2015-2020 год </a:t>
            </a:r>
            <a:endParaRPr lang="ru-RU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МДОУ ДС 42 УКМО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_20190401_1623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8208912" cy="57961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Заведующая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Евстифеева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лена Геннадьевна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ru-RU" b="1" dirty="0" smtClean="0"/>
              <a:t>Образование: </a:t>
            </a:r>
            <a:endParaRPr lang="ru-RU" dirty="0" smtClean="0"/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Высшее педагогическое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ФГБОУ ВПО «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Восточно-Сибирская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государственная академия образования» г. Иркутск. Педагогика и методика дошкольного образования 2014г.  Специальность: Организатор-методист дошкольного образования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ОГАОУ ДПО ИРО Диплом о профессиональной подготовке  по программе Управление персоналом  . Право на ведение профессиональной деятельности в сфере менеджмента. 18.06.2014г.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Стаж работы в системе дошкольного  образования – 15 лет.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данной должности - 13 лет.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данном дошкольном учреждении – 15 лет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За время работы в должности с 1 сентября 2007 г. была открыта 2 группа для детей дошкольного возраста, с 1сентября 2019г.- 3 группа для детей с 1.5 лет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Прошла обучение и получила удостоверение по охране труда (2018г.), по обучение должностных лиц и специалистов гражданской обороны и единой государственной системы предупреждения и ликвидации чрезвычайных ситуаций (2018г). и обучение пожарному минимуму (2019г.)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Курсы ДО 2015-2019г.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Также прошла курсы повышения квалификации:</a:t>
            </a:r>
          </a:p>
          <a:p>
            <a:r>
              <a:rPr lang="ru-RU" sz="1400" dirty="0" smtClean="0"/>
              <a:t>2015г.- «Построение системы оценки качества образовательной организации в условиях реализации ФГОС».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2016г</a:t>
            </a:r>
            <a:r>
              <a:rPr lang="ru-RU" sz="1400" dirty="0" smtClean="0"/>
              <a:t>.- «Организация коррекционной работы в группах комбинированной и компенсирующей направленности в соответствии с ФГОС дошкольного образования».</a:t>
            </a:r>
          </a:p>
          <a:p>
            <a:r>
              <a:rPr lang="ru-RU" sz="1400" dirty="0" smtClean="0"/>
              <a:t>2017г.- «Комплексная оценка профессиональной деятельности педагогических работников в условиях реализации профессионального стандарта»; «Управление развитием ДОО на основе шкал </a:t>
            </a:r>
            <a:r>
              <a:rPr lang="en-US" sz="1400" dirty="0" smtClean="0"/>
              <a:t>ECERS</a:t>
            </a:r>
            <a:r>
              <a:rPr lang="ru-RU" sz="1400" dirty="0" smtClean="0"/>
              <a:t>-</a:t>
            </a:r>
            <a:r>
              <a:rPr lang="en-US" sz="1400" dirty="0" smtClean="0"/>
              <a:t>R</a:t>
            </a:r>
            <a:r>
              <a:rPr lang="ru-RU" sz="1400" dirty="0" smtClean="0"/>
              <a:t>».</a:t>
            </a:r>
          </a:p>
          <a:p>
            <a:r>
              <a:rPr lang="ru-RU" sz="1400" dirty="0" smtClean="0"/>
              <a:t>2018г.- «Обучение работников образовательных организаций приемам и методам оказания первой помощи»; «Нормативное правовое обеспечение образовательной деятельности дошкольной образовательной организации в условиях ФГОС».</a:t>
            </a:r>
          </a:p>
          <a:p>
            <a:r>
              <a:rPr lang="ru-RU" sz="1400" dirty="0" smtClean="0"/>
              <a:t>2019г.- «Развивающая экспертиза качества дошкольного образования»; «Современные тенденции развития дошкольного образования. ФГОС дошкольного образования». Участие в </a:t>
            </a:r>
            <a:r>
              <a:rPr lang="ru-RU" sz="1400" dirty="0" err="1" smtClean="0"/>
              <a:t>стажировочной</a:t>
            </a:r>
            <a:r>
              <a:rPr lang="ru-RU" sz="1400" dirty="0" smtClean="0"/>
              <a:t> сессии по теме «Создание условий, обеспечивающих </a:t>
            </a:r>
            <a:r>
              <a:rPr lang="ru-RU" sz="1400" dirty="0" err="1" smtClean="0"/>
              <a:t>субъектность</a:t>
            </a:r>
            <a:r>
              <a:rPr lang="ru-RU" sz="1400" dirty="0" smtClean="0"/>
              <a:t> всех участников образовательного процесса в системе дошкольного образования» г.Усть-Илимск».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Информация о наличии правоустанавливающих документов, регламентирующих образовательную деятельность в Муниципальном дошкольном образовательном учреждении детском саду №42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Усть-Кутского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муниципального образования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Наличие свидетельств</a:t>
            </a:r>
            <a:r>
              <a:rPr lang="ru-RU" dirty="0" smtClean="0"/>
              <a:t> </a:t>
            </a:r>
          </a:p>
          <a:p>
            <a:r>
              <a:rPr lang="ru-RU" dirty="0" smtClean="0"/>
              <a:t>-о внесении записи в Единый  государственный реестр юридических лиц;</a:t>
            </a:r>
          </a:p>
          <a:p>
            <a:r>
              <a:rPr lang="ru-RU" dirty="0" smtClean="0"/>
              <a:t>-о постановке на учет в налоговом органе юридического лица, образованного в соответствии с законодательством Российской Федерации . </a:t>
            </a:r>
          </a:p>
          <a:p>
            <a:r>
              <a:rPr lang="ru-RU" b="1" dirty="0" smtClean="0"/>
              <a:t>Наличие документов о создании образовательного учреждения</a:t>
            </a:r>
            <a:endParaRPr lang="ru-RU" dirty="0" smtClean="0"/>
          </a:p>
          <a:p>
            <a:r>
              <a:rPr lang="ru-RU" dirty="0" smtClean="0"/>
              <a:t>Устав принят Собранием трудового коллектива МДОУ ДС №42 УКМО, протокол 8  от 03.12.2015 г. </a:t>
            </a:r>
          </a:p>
          <a:p>
            <a:r>
              <a:rPr lang="ru-RU" dirty="0" smtClean="0"/>
              <a:t>Утвержден  Постановлением Администрации </a:t>
            </a:r>
            <a:r>
              <a:rPr lang="ru-RU" dirty="0" err="1" smtClean="0"/>
              <a:t>Усть</a:t>
            </a:r>
            <a:r>
              <a:rPr lang="ru-RU" dirty="0" smtClean="0"/>
              <a:t>- </a:t>
            </a:r>
            <a:r>
              <a:rPr lang="ru-RU" dirty="0" err="1" smtClean="0"/>
              <a:t>Кутского</a:t>
            </a:r>
            <a:r>
              <a:rPr lang="ru-RU" dirty="0" smtClean="0"/>
              <a:t>  муниципального образования  от 31.12.2015 г. № 1268-п, Управлением образованием УКМО 31.12.2015г.</a:t>
            </a:r>
          </a:p>
          <a:p>
            <a:r>
              <a:rPr lang="ru-RU" dirty="0" smtClean="0"/>
              <a:t>Устав  соответствует требованиям закона «Об образовании в РФ» и рекомендательным письмам Минобразования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Наличие локальных актов образовательного учреждения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коллективный договор от 26.12.2017г.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-правила внутреннего  трудового распорядка;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-положение об оплате труда работников МДОУ ДС № 42 УКМО;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-положение о педагогическом Совете;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положение по обработке и защите персональных данных;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локальные акты, содержащие нормы, регулирующие образовательные отношения (ст. 30 ФЗ «Об образовании в РФ»);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локальные акты, необходимые в части содержания образования, организации образовательного процесса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Перечень лицензий на право ведения образовательной деятельности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Лицензия №6132 от 14.03.2013г.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Серия 38Л01 №0000772, бессрочно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Переоформление приложения лицензии на осуществление  образовательной деятельности (распоряжение от 21.07.2015г. №3008-ср)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Приложение №1 серия 38 П01 №0001107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Право владения, использования материально-технической базы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Вид права: Оперативное управление </a:t>
            </a:r>
          </a:p>
          <a:p>
            <a:r>
              <a:rPr lang="ru-RU" dirty="0" smtClean="0"/>
              <a:t>Собственник: Администрация </a:t>
            </a:r>
            <a:r>
              <a:rPr lang="ru-RU" dirty="0" err="1" smtClean="0"/>
              <a:t>Усть</a:t>
            </a:r>
            <a:r>
              <a:rPr lang="ru-RU" dirty="0" smtClean="0"/>
              <a:t>- </a:t>
            </a:r>
            <a:r>
              <a:rPr lang="ru-RU" dirty="0" err="1" smtClean="0"/>
              <a:t>Кутского</a:t>
            </a:r>
            <a:r>
              <a:rPr lang="ru-RU" dirty="0" smtClean="0"/>
              <a:t> муниципального образования</a:t>
            </a:r>
          </a:p>
          <a:p>
            <a:r>
              <a:rPr lang="ru-RU" dirty="0" smtClean="0"/>
              <a:t>Объект права: здание детского сада, общей площадью 1233.6 кв.м. </a:t>
            </a:r>
          </a:p>
          <a:p>
            <a:r>
              <a:rPr lang="ru-RU" dirty="0" smtClean="0"/>
              <a:t>Свидетельство о государственной регистрации права серия 38 АГ № 919640 от 27.07.2009 г. Аренды нет</a:t>
            </a:r>
          </a:p>
          <a:p>
            <a:r>
              <a:rPr lang="ru-RU" dirty="0" smtClean="0"/>
              <a:t>Также имеется действующий сайт детского сада.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Управление в ДОУ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Строится на принципах единоначалия и самоуправления, обеспечивающих государственно-общественный характер управления.</a:t>
            </a:r>
          </a:p>
          <a:p>
            <a:r>
              <a:rPr lang="ru-RU" dirty="0" smtClean="0"/>
              <a:t>Органами общественного управления являются: Общее собрание трудового коллектива, педагогический совет, родительский комитет. Порядок выборов в органы общественного управления и их компетенции определяются Уставом. Непосредственное управление ДОУ осуществляет заведующий.</a:t>
            </a:r>
          </a:p>
          <a:p>
            <a:r>
              <a:rPr lang="ru-RU" dirty="0" smtClean="0"/>
              <a:t>Деятельность коллегиальных органов управления осуществляется в соответствии с Положениями: Положение о Собрании трудового коллектива, Положение о Педагогическом совете </a:t>
            </a:r>
            <a:r>
              <a:rPr lang="ru-RU" dirty="0" smtClean="0"/>
              <a:t>ДОУ, Положение о родительском комитете</a:t>
            </a:r>
            <a:endParaRPr lang="ru-RU" dirty="0" smtClean="0"/>
          </a:p>
          <a:p>
            <a:r>
              <a:rPr lang="ru-RU" dirty="0" smtClean="0"/>
              <a:t>Представительным органом работников является действующая в ДОУ первичная профсоюзная организация (ППО).</a:t>
            </a:r>
          </a:p>
          <a:p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smtClean="0"/>
              <a:t>В целях учета мнения родителей (законных представителей) воспитанников в ДОУ действует Общее родительское собрание</a:t>
            </a:r>
          </a:p>
          <a:p>
            <a:r>
              <a:rPr lang="ru-RU" dirty="0" smtClean="0"/>
              <a:t> В состав Общего родительского собрания входят представители родительских собраний от каждой группы ДОУ. Непосредственно в группе может создаваться родительский комитет.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Кадровое обеспечение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62056" cy="4967064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Всего штат детского сада составляет 19 человек, из них 5 педагогических работников</a:t>
            </a:r>
          </a:p>
          <a:p>
            <a:r>
              <a:rPr lang="ru-RU" sz="6400" u="sng" dirty="0" smtClean="0">
                <a:latin typeface="Times New Roman" pitchFamily="18" charset="0"/>
                <a:cs typeface="Times New Roman" pitchFamily="18" charset="0"/>
              </a:rPr>
              <a:t>Из них имеют образование: 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Среднее специальное (педагогическое) – 3  педагога  – 60 %,</a:t>
            </a:r>
          </a:p>
          <a:p>
            <a:r>
              <a:rPr lang="ru-RU" sz="6400" u="sng" dirty="0" smtClean="0">
                <a:latin typeface="Times New Roman" pitchFamily="18" charset="0"/>
                <a:cs typeface="Times New Roman" pitchFamily="18" charset="0"/>
              </a:rPr>
              <a:t>Обучаются в заочной форме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2 педагога- 40 % ( 3 и  5 курс на дошкольном отделении в Иркутском гуманитарном колледже г.Усть-Кут.)</a:t>
            </a: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400" u="sng" dirty="0" smtClean="0">
                <a:latin typeface="Times New Roman" pitchFamily="18" charset="0"/>
                <a:cs typeface="Times New Roman" pitchFamily="18" charset="0"/>
              </a:rPr>
              <a:t>Аттестовано    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• СЗД – 2  педагога-   40 %; </a:t>
            </a:r>
          </a:p>
          <a:p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СТАЖ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До 5 лет – 2  педагога – 40 %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от 5 до 10 лет     -   2 педагога 40%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от 10 и более      -  1 педагог–  20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Возрастной уровень педагогического состава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20-25 лет-  1 педагог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25-30лет -1 педагог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30-35 лет- 3 педагога.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Реализация образовательных программ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Обязательная часть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программы сформирована на основе примерной основной образовательной программы дошкольного образования, одобренной решением федерального учебно-методического объединения по общему образованию (Протокол от 20.05.2015г. №2/15)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Вариативная часть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МДОУ реализуются дополнительные образовательные программы: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«Ладушки» 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Каплунова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Новоскольцева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«Байкал – жемчужина Сибири», разработана авторским коллективом преподавателей психологии и педагогики дошкольного образования педагогического института «Восточносибирской государственной академии образования» под руководством Л.А.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Мишариной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«Физическая культура – дошкольникам» Л.Д. Глазырина.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Образовательный процесс осуществляется на русском языке. Группы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направленности (3 разновозрастные группы) сформированы по возрастному принципу.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реализации образовательной программы ДОУ- очная.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онкурсы и мероприятия для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дошкольников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2019-2020 учебный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Акция «Щедрый вторник»</a:t>
            </a:r>
          </a:p>
          <a:p>
            <a:r>
              <a:rPr lang="ru-RU" dirty="0" smtClean="0"/>
              <a:t>Конкурс </a:t>
            </a:r>
            <a:r>
              <a:rPr lang="ru-RU" dirty="0" smtClean="0"/>
              <a:t>рисунков региональный «Я и космос» </a:t>
            </a:r>
          </a:p>
          <a:p>
            <a:r>
              <a:rPr lang="ru-RU" dirty="0" smtClean="0"/>
              <a:t>Тематическая </a:t>
            </a:r>
            <a:r>
              <a:rPr lang="ru-RU" dirty="0" smtClean="0"/>
              <a:t>неделя посвященная году волонтёра;</a:t>
            </a:r>
          </a:p>
          <a:p>
            <a:r>
              <a:rPr lang="ru-RU" dirty="0" smtClean="0"/>
              <a:t>Акция </a:t>
            </a:r>
            <a:r>
              <a:rPr lang="ru-RU" dirty="0" smtClean="0"/>
              <a:t>в ДОУ «День народного единства и примирения»</a:t>
            </a:r>
          </a:p>
          <a:p>
            <a:r>
              <a:rPr lang="ru-RU" dirty="0" smtClean="0"/>
              <a:t>Тематическая </a:t>
            </a:r>
            <a:r>
              <a:rPr lang="ru-RU" dirty="0" smtClean="0"/>
              <a:t>неделя в ДОУ «В подарок-капелька добра»</a:t>
            </a:r>
          </a:p>
          <a:p>
            <a:r>
              <a:rPr lang="ru-RU" dirty="0" smtClean="0"/>
              <a:t>Участие </a:t>
            </a:r>
            <a:r>
              <a:rPr lang="ru-RU" dirty="0" smtClean="0"/>
              <a:t>детей в Муниципальном семинаре «Формирование социальной активности детей в образовательных организациях в сельской местности» п.Звездный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Взаимодействие с родителями коллектив ДОУ строит на принципе сотрудничества. Мы используем не только наблюдение со стороны, а создаем специальные ситуации, которые помогают глубже узнать родителей. Очень эффективные формы с родителями это конкурсы, мастер-классы, совместные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праздники, выставки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т.д.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этом решаются следующие задачи: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педагогической культуры родителей;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приобщение родителей к участию в жизни детского сада;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изучение семьи и установление контактов с ее членами для согласования воспитательных воздействий на ребенка.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Анкетирование родителей о качестве работы и перспективах работы ДОУ показало: 93% родителей удовлетворены работой ДОУ.  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помощники –родители!!!</a:t>
            </a:r>
            <a:endParaRPr lang="ru-RU" dirty="0"/>
          </a:p>
        </p:txBody>
      </p:sp>
      <p:pic>
        <p:nvPicPr>
          <p:cNvPr id="5" name="Содержимое 4" descr="IMG-e8f87eeb91246a3d1348122a826d0501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12776"/>
            <a:ext cx="3873624" cy="4536504"/>
          </a:xfrm>
        </p:spPr>
      </p:pic>
      <p:pic>
        <p:nvPicPr>
          <p:cNvPr id="6" name="Содержимое 5" descr="IMG-106eda7bc88ca452a04e83e2857576ab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1412776"/>
            <a:ext cx="3519239" cy="46070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20160311_090532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620688"/>
            <a:ext cx="3945632" cy="4519240"/>
          </a:xfrm>
        </p:spPr>
      </p:pic>
      <p:pic>
        <p:nvPicPr>
          <p:cNvPr id="6" name="Содержимое 5" descr="IMG_20160311_09134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2060848"/>
            <a:ext cx="3749675" cy="35323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Взаимодействие с организациями п.Звездный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Большое внимание в детском саду уделяется работе с социумом. Это сотрудничество с МОУ СОШ п.Звездный, КДЦ, библиотекой. Проводятся экскурсии на почту, в магазины, администрацию поселка и на другие объекты, которые позволяют развивать у детей коммуникативные и социально-личностные качества. Все выпускники нашего ДОУ учатся в МОУ СОШ п.Звездный. Совместно мы проводим многие мероприятия. Это и утренники в честь Нового года, «Масленицу», спортивные праздники. Школьники с удовольствием приходят к нам в гости. Традицией нашего ДОУ является и тесное сотрудничество с КДЦ п.Звездный. Ни одно мероприятие в ДК не обходится без участия  наших  детей. Это  «День Матери» и «День Победы» и «День Защиты Детей» и многие другие.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Совместные праздники</a:t>
            </a:r>
            <a:endParaRPr lang="ru-RU" dirty="0"/>
          </a:p>
        </p:txBody>
      </p:sp>
      <p:pic>
        <p:nvPicPr>
          <p:cNvPr id="5" name="Содержимое 4" descr="Рисунок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84784"/>
            <a:ext cx="3749675" cy="3887032"/>
          </a:xfrm>
        </p:spPr>
      </p:pic>
      <p:pic>
        <p:nvPicPr>
          <p:cNvPr id="6" name="Содержимое 5" descr="IMG-d02ac7d545660a488446640cf4080e70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933950" y="1484784"/>
            <a:ext cx="3749675" cy="3888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Здоровье наших воспитанников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Большое внимание коллектив детского сада здоровью воспитанников. МДОУ ДС № 42 заключен договор о совместной деятельности по организации охраны здоровья воспитанников в ДОУ с ОГБУЗ «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Усть-Кутская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РБ» на предмет организации охраны здоровья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воспитанников Медицинское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обслуживание в ДОУ осуществляет медицинская сестра. Профилактические прививки выполняются, согласно плана медработника на текущий учебный год. Сотрудники ДОУ создают условия для нормального протекания периода адаптации детей к условиям детского сада. В детском саду создана атмосфера тепла, уюта и доброжелательности Это снимает тревогу, волнение и страхи, что немаловажно для здоровья ребенка в адаптационный период, поэтому воспитанников, имеющих проблемы в адаптации, у нас нет.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учреждении имеется медицинская комната, которая полностью оснащена в соответствии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Приказом Минздрава России от 05.11.2013 № 822н ред. от 03.09.2015).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основании договора о совместной деятельности иммунизация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вакцинопрофилактика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проводится на базе ФАП  Амбулатории п.Звездный. Проводится ежегодный осмотр детей узкими специалистами.</a:t>
            </a:r>
          </a:p>
          <a:p>
            <a:endParaRPr lang="ru-RU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Рисунок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332657"/>
            <a:ext cx="3945632" cy="4898194"/>
          </a:xfrm>
        </p:spPr>
      </p:pic>
      <p:pic>
        <p:nvPicPr>
          <p:cNvPr id="6" name="Содержимое 5" descr="Рисунок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 rot="21319356">
            <a:off x="4862500" y="997574"/>
            <a:ext cx="3733818" cy="48508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Питание воспитанников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нормального роста и развития ребенка необходимо правильно сбалансированное питание, которое организуется по примерному 10-ти дневному меню, с учетом физиологических потребностей в энергии и пищевых веществах для детей всех возрастных групп разработанного в соответствие с требованиями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2.4.1.3049-13.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Производство готовых блюд осуществляется в соответствии с технологическими картами, в которых отражается рецептура и технология приготовления блюд и кулинарных изделий. В меню представлены разнообразные блюда, исключено повторение одних и тех же. Между завтраком и обедом- второй завтрак. В ежедневный рацион питания включены фрукты и овощи, соки. Круглогодично проводится С-витаминизация третьих блюд.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Поставка продуктов осуществляется ООО Триумф 1 раз в неделю по заявке. При поставке продуктов строго отслеживается наличие сертификатов качества продуктов. Ведется работа в программе Меркурий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Рисунок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764704"/>
            <a:ext cx="3749675" cy="5079461"/>
          </a:xfrm>
        </p:spPr>
      </p:pic>
      <p:pic>
        <p:nvPicPr>
          <p:cNvPr id="6" name="Содержимое 5" descr="Рисунок3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933950" y="764705"/>
            <a:ext cx="3749675" cy="5104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Конкурс среди младших воспитателей «Лучшая сервировка стола к обеду»</a:t>
            </a:r>
            <a:endParaRPr lang="ru-RU" dirty="0"/>
          </a:p>
        </p:txBody>
      </p:sp>
      <p:pic>
        <p:nvPicPr>
          <p:cNvPr id="5" name="Содержимое 4" descr="IMG_20191127_11491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47800"/>
            <a:ext cx="3888432" cy="4572000"/>
          </a:xfrm>
        </p:spPr>
      </p:pic>
      <p:pic>
        <p:nvPicPr>
          <p:cNvPr id="6" name="Содержимое 5" descr="IMG_20191127_11381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447800"/>
            <a:ext cx="3879279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Сведения о контингенте воспитанников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Возрастные группы</a:t>
            </a:r>
          </a:p>
          <a:p>
            <a:r>
              <a:rPr lang="en-US" dirty="0" smtClean="0"/>
              <a:t>I</a:t>
            </a:r>
            <a:r>
              <a:rPr lang="ru-RU" dirty="0" smtClean="0"/>
              <a:t>-</a:t>
            </a:r>
            <a:r>
              <a:rPr lang="en-US" dirty="0" smtClean="0"/>
              <a:t>II</a:t>
            </a:r>
            <a:r>
              <a:rPr lang="ru-RU" dirty="0" smtClean="0"/>
              <a:t> младшая  </a:t>
            </a:r>
            <a:r>
              <a:rPr lang="ru-RU" dirty="0" smtClean="0"/>
              <a:t>группа- 1,5 </a:t>
            </a:r>
            <a:r>
              <a:rPr lang="ru-RU" dirty="0" smtClean="0"/>
              <a:t>– 3 года </a:t>
            </a:r>
            <a:r>
              <a:rPr lang="ru-RU" dirty="0" smtClean="0"/>
              <a:t>– 15 детей</a:t>
            </a:r>
            <a:endParaRPr lang="ru-RU" dirty="0" smtClean="0"/>
          </a:p>
          <a:p>
            <a:r>
              <a:rPr lang="ru-RU" dirty="0" smtClean="0"/>
              <a:t>Средняя  </a:t>
            </a:r>
            <a:r>
              <a:rPr lang="ru-RU" dirty="0" smtClean="0"/>
              <a:t>группа- 3-5 лет- 20 детей</a:t>
            </a:r>
            <a:endParaRPr lang="ru-RU" dirty="0" smtClean="0"/>
          </a:p>
          <a:p>
            <a:r>
              <a:rPr lang="ru-RU" dirty="0" smtClean="0"/>
              <a:t>Старшая </a:t>
            </a:r>
            <a:r>
              <a:rPr lang="ru-RU" dirty="0" smtClean="0"/>
              <a:t>-  </a:t>
            </a:r>
            <a:r>
              <a:rPr lang="ru-RU" dirty="0" smtClean="0"/>
              <a:t>Подготовительная </a:t>
            </a:r>
            <a:r>
              <a:rPr lang="ru-RU" dirty="0" smtClean="0"/>
              <a:t>группа- </a:t>
            </a:r>
            <a:r>
              <a:rPr lang="ru-RU" dirty="0" smtClean="0"/>
              <a:t>5-7 лет </a:t>
            </a:r>
            <a:r>
              <a:rPr lang="ru-RU" dirty="0" smtClean="0"/>
              <a:t>– 15 детей</a:t>
            </a:r>
            <a:endParaRPr lang="ru-RU" dirty="0" smtClean="0"/>
          </a:p>
          <a:p>
            <a:r>
              <a:rPr lang="ru-RU" dirty="0" smtClean="0"/>
              <a:t>С 1 сентября 2019 года произошло увеличение количества детей за счет открытия 3 группы для детей младшего возраста. Выпускников в 2020году 8 человек, </a:t>
            </a:r>
            <a:r>
              <a:rPr lang="ru-RU" dirty="0" smtClean="0"/>
              <a:t>планируют </a:t>
            </a:r>
            <a:r>
              <a:rPr lang="ru-RU" dirty="0" smtClean="0"/>
              <a:t>прийти в ДОУ с 1 сентября 2020г. 9 детей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Посещаемость и заболеваемость.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5089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78625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/>
                </a:tc>
              </a:tr>
              <a:tr h="78625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Наполняемость по проекту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110</a:t>
                      </a:r>
                      <a:endParaRPr lang="ru-RU" sz="1400" dirty="0"/>
                    </a:p>
                  </a:txBody>
                  <a:tcPr/>
                </a:tc>
              </a:tr>
              <a:tr h="78625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Среднесписочная численность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</a:t>
                      </a:r>
                      <a:endParaRPr lang="ru-RU" sz="1400" dirty="0"/>
                    </a:p>
                  </a:txBody>
                  <a:tcPr/>
                </a:tc>
              </a:tr>
              <a:tr h="78625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Средняя посещаемость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59,5%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60,3%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55,16%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59,8%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78625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Средняя заболеваемость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9.7%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7,8%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7,3%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6,9%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78625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Дней пропущенных по болезни (на  одного ребенка)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Распределение детей по группам здоровья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429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4811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/>
                </a:tc>
              </a:tr>
              <a:tr h="1542405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Среднесписочная численность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47</a:t>
                      </a:r>
                      <a:endParaRPr lang="ru-RU" dirty="0"/>
                    </a:p>
                  </a:txBody>
                  <a:tcPr/>
                </a:tc>
              </a:tr>
              <a:tr h="481178">
                <a:tc>
                  <a:txBody>
                    <a:bodyPr/>
                    <a:lstStyle/>
                    <a:p>
                      <a:r>
                        <a:rPr lang="ru-RU" dirty="0" smtClean="0"/>
                        <a:t>1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481178">
                <a:tc>
                  <a:txBody>
                    <a:bodyPr/>
                    <a:lstStyle/>
                    <a:p>
                      <a:r>
                        <a:rPr lang="ru-RU" dirty="0" smtClean="0"/>
                        <a:t>2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</a:tr>
              <a:tr h="481178">
                <a:tc>
                  <a:txBody>
                    <a:bodyPr/>
                    <a:lstStyle/>
                    <a:p>
                      <a:r>
                        <a:rPr lang="ru-RU" dirty="0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481178">
                <a:tc>
                  <a:txBody>
                    <a:bodyPr/>
                    <a:lstStyle/>
                    <a:p>
                      <a:r>
                        <a:rPr lang="ru-RU" dirty="0" smtClean="0"/>
                        <a:t>4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481178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r>
                        <a:rPr lang="ru-RU" baseline="0" dirty="0" smtClean="0"/>
                        <a:t>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Проверки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2015год.- Служба по контролю и надзору  г.Иркутск </a:t>
            </a:r>
            <a:r>
              <a:rPr lang="ru-RU" dirty="0" smtClean="0"/>
              <a:t>Все </a:t>
            </a:r>
            <a:r>
              <a:rPr lang="ru-RU" dirty="0" smtClean="0"/>
              <a:t>замечания были устранены и сняты.</a:t>
            </a:r>
          </a:p>
          <a:p>
            <a:r>
              <a:rPr lang="ru-RU" dirty="0" smtClean="0"/>
              <a:t>2015,2017 и 2019г.- Управления </a:t>
            </a:r>
            <a:r>
              <a:rPr lang="ru-RU" dirty="0" err="1" smtClean="0"/>
              <a:t>Роспотребнадзора</a:t>
            </a:r>
            <a:r>
              <a:rPr lang="ru-RU" dirty="0" smtClean="0"/>
              <a:t> по Иркутской области в г.Усть-Куте.  В 2019г Проверка выполнения предписания до 01.05.2020г была приостановлена в связи с невозможностью проведения.</a:t>
            </a:r>
          </a:p>
          <a:p>
            <a:r>
              <a:rPr lang="ru-RU" dirty="0" smtClean="0"/>
              <a:t>2017г.- </a:t>
            </a:r>
            <a:r>
              <a:rPr lang="ru-RU" dirty="0" err="1" smtClean="0"/>
              <a:t>Россельхознадзор</a:t>
            </a:r>
            <a:r>
              <a:rPr lang="ru-RU" dirty="0" smtClean="0"/>
              <a:t>. Все замечания сняты и устранены</a:t>
            </a:r>
          </a:p>
          <a:p>
            <a:r>
              <a:rPr lang="ru-RU" dirty="0" smtClean="0"/>
              <a:t>Каждый год проводится проверка </a:t>
            </a:r>
            <a:r>
              <a:rPr lang="ru-RU" dirty="0" err="1" smtClean="0"/>
              <a:t>Пожнадзора</a:t>
            </a:r>
            <a:r>
              <a:rPr lang="ru-RU" dirty="0" smtClean="0"/>
              <a:t>, все замечания устраняются.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Безопасность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безопасного пребывания детей в детском саду имеются: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Пропускной режим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Кнопка тревожной сигнализации.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Автоматическая пожарная сигнализация и система оповещения людей о пожаре.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Имеются первичные средства пожаротушения – огнетушители, пожарные краны, пожарные полотна, пожарный щит, ящик с песком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Имеется пожарная декларация.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 план эвакуации с инструкцией, определяющей действия персонала по обеспечению безопасной и быстрой эвакуации людей.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 паспорт антитеррористической защищенности.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     На территории детского сада имеются: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ограждение по периметру высотой 2 м;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уличное освещение;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система видеонаблюдения – 2 камеры наружного видеонаблюдения и 2 камеры внутреннего видеонаблюдения.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Младшая группа (открыта  1 сентября 2019)</a:t>
            </a:r>
            <a:endParaRPr lang="ru-RU" dirty="0"/>
          </a:p>
        </p:txBody>
      </p:sp>
      <p:pic>
        <p:nvPicPr>
          <p:cNvPr id="5" name="Содержимое 4" descr="IMG-60b677621a7d1c5d25ad48883bda3e17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4196531" cy="4536504"/>
          </a:xfrm>
        </p:spPr>
      </p:pic>
      <p:pic>
        <p:nvPicPr>
          <p:cNvPr id="8" name="Содержимое 7" descr="IMG-4fe0961588e1f36d663c9ccecfaeed41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700808"/>
            <a:ext cx="3895601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образовательного процесса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средняя группа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2015 год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2017год</a:t>
            </a:r>
            <a:endParaRPr lang="ru-RU" dirty="0"/>
          </a:p>
        </p:txBody>
      </p:sp>
      <p:pic>
        <p:nvPicPr>
          <p:cNvPr id="7" name="Содержимое 6" descr="Рисунок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914400" y="2204864"/>
            <a:ext cx="3801616" cy="4032447"/>
          </a:xfrm>
        </p:spPr>
      </p:pic>
      <p:pic>
        <p:nvPicPr>
          <p:cNvPr id="8" name="Содержимое 7" descr="3d75bd1291_fit-in_1280x800_filters_no_upscale()__f466_93.jpg"/>
          <p:cNvPicPr>
            <a:picLocks noGrp="1" noChangeAspect="1"/>
          </p:cNvPicPr>
          <p:nvPr>
            <p:ph sz="half" idx="4"/>
          </p:nvPr>
        </p:nvPicPr>
        <p:blipFill>
          <a:blip r:embed="rId3" cstate="print"/>
          <a:stretch>
            <a:fillRect/>
          </a:stretch>
        </p:blipFill>
        <p:spPr>
          <a:xfrm>
            <a:off x="4860032" y="2247900"/>
            <a:ext cx="3672408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dirty="0" smtClean="0"/>
              <a:t>С</a:t>
            </a:r>
            <a:r>
              <a:rPr lang="ru-RU" dirty="0" smtClean="0"/>
              <a:t>таршая группа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2015 год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2017 год </a:t>
            </a:r>
            <a:endParaRPr lang="ru-RU" dirty="0"/>
          </a:p>
        </p:txBody>
      </p:sp>
      <p:pic>
        <p:nvPicPr>
          <p:cNvPr id="7" name="Содержимое 6" descr="Рисунок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914400" y="2276872"/>
            <a:ext cx="3733800" cy="3888432"/>
          </a:xfrm>
        </p:spPr>
      </p:pic>
      <p:pic>
        <p:nvPicPr>
          <p:cNvPr id="12" name="Содержимое 11" descr="IMG-3cf1954b07c24eeb43cb9afbd4f89bd5-V.jpg"/>
          <p:cNvPicPr>
            <a:picLocks noGrp="1" noChangeAspect="1"/>
          </p:cNvPicPr>
          <p:nvPr>
            <p:ph sz="half" idx="4"/>
          </p:nvPr>
        </p:nvPicPr>
        <p:blipFill>
          <a:blip r:embed="rId3" cstate="print"/>
          <a:stretch>
            <a:fillRect/>
          </a:stretch>
        </p:blipFill>
        <p:spPr>
          <a:xfrm>
            <a:off x="4860032" y="2247900"/>
            <a:ext cx="3417193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Прогулочные площадки</a:t>
            </a:r>
            <a:endParaRPr lang="ru-RU" dirty="0"/>
          </a:p>
        </p:txBody>
      </p:sp>
      <p:pic>
        <p:nvPicPr>
          <p:cNvPr id="6" name="Содержимое 5" descr="IMG-042be96213419bf5aab9815de91a64d5-V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  <p:pic>
        <p:nvPicPr>
          <p:cNvPr id="8" name="Содержимое 7" descr="IMG-5260c2e9489fc7e1778f866adc94de6b-V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IMG-6943a2bb1b7f50f0151f6e15107fb7fc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6" y="1447800"/>
            <a:ext cx="3569271" cy="4572000"/>
          </a:xfrm>
        </p:spPr>
      </p:pic>
      <p:pic>
        <p:nvPicPr>
          <p:cNvPr id="6" name="Содержимое 5" descr="IMG-afedf317f60c57edf2dc466406eb010a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Капитальный ремонт системы отопления 2017г</a:t>
            </a:r>
            <a:endParaRPr lang="ru-RU" b="1" dirty="0"/>
          </a:p>
        </p:txBody>
      </p:sp>
      <p:pic>
        <p:nvPicPr>
          <p:cNvPr id="5" name="Содержимое 4" descr="IMG_20200306_125247_resized_20200306_12552698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84784"/>
            <a:ext cx="3749675" cy="3655144"/>
          </a:xfrm>
        </p:spPr>
      </p:pic>
      <p:pic>
        <p:nvPicPr>
          <p:cNvPr id="6" name="Содержимое 5" descr="IMG_20200306_125335_resized_20200306_12552907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933950" y="1556792"/>
            <a:ext cx="3749675" cy="3583136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IMG_20200306_125232_resized_20200306_12553018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4464496" cy="5040560"/>
          </a:xfrm>
        </p:spPr>
      </p:pic>
      <p:pic>
        <p:nvPicPr>
          <p:cNvPr id="6" name="Содержимое 5" descr="IMG_20200306_125305_resized_20200306_125532859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933950" y="836712"/>
            <a:ext cx="3958530" cy="4968552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Замена оконных блоков (частичная)2018г.</a:t>
            </a:r>
            <a:endParaRPr lang="ru-RU" dirty="0"/>
          </a:p>
        </p:txBody>
      </p:sp>
      <p:pic>
        <p:nvPicPr>
          <p:cNvPr id="5" name="Содержимое 4" descr="IMG_20200506_13222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6" name="Содержимое 5" descr="IMG_20200506_13225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Ремонт наружного освещения (10 светильников по периметру) 2018г.</a:t>
            </a:r>
            <a:endParaRPr lang="ru-RU" dirty="0"/>
          </a:p>
        </p:txBody>
      </p:sp>
      <p:pic>
        <p:nvPicPr>
          <p:cNvPr id="7" name="Содержимое 6" descr="IMG-22dd81e7d5989ba55ae71f7aa9e32256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8" name="Содержимое 7" descr="IMG-0555510c3013ef48dbd8189ed5b2c913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Уличное оборудование 2018г.</a:t>
            </a:r>
            <a:endParaRPr lang="ru-RU" dirty="0"/>
          </a:p>
        </p:txBody>
      </p:sp>
      <p:pic>
        <p:nvPicPr>
          <p:cNvPr id="5" name="Содержимое 4" descr="IMG-06888251fc661d5886df2d1ac47686ce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6" name="Содержимое 5" descr="IMG-65dcbca19833fb9e32ffb57d0b6a1a0b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2018г.</a:t>
            </a:r>
            <a:endParaRPr lang="ru-RU" dirty="0"/>
          </a:p>
        </p:txBody>
      </p:sp>
      <p:pic>
        <p:nvPicPr>
          <p:cNvPr id="5" name="Содержимое 4" descr="IMG-9cad0ef26ff5adefa6f94734a61ca6bc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6" name="Содержимое 5" descr="IMG-e5a099caa62a00510bfa3178ee399e4d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2019</a:t>
            </a:r>
            <a:endParaRPr lang="ru-RU" dirty="0"/>
          </a:p>
        </p:txBody>
      </p:sp>
      <p:pic>
        <p:nvPicPr>
          <p:cNvPr id="6" name="Содержимое 5" descr="IMG_20200609_181518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33950" y="1484784"/>
            <a:ext cx="3749675" cy="4464496"/>
          </a:xfrm>
        </p:spPr>
      </p:pic>
      <p:pic>
        <p:nvPicPr>
          <p:cNvPr id="1026" name="Picture 2" descr="C:\Users\ДС\Downloads\IMG_20200610_18272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12776"/>
            <a:ext cx="3801616" cy="4608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Капитальный ремонт по замене оконных блоков (55 окон) 2019г.</a:t>
            </a:r>
            <a:endParaRPr lang="ru-RU" dirty="0"/>
          </a:p>
        </p:txBody>
      </p:sp>
      <p:pic>
        <p:nvPicPr>
          <p:cNvPr id="5" name="Содержимое 4" descr="IMG_20200306_112611_resized_20200306_11290442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68750" y="1447800"/>
            <a:ext cx="3640975" cy="4572000"/>
          </a:xfrm>
        </p:spPr>
      </p:pic>
      <p:pic>
        <p:nvPicPr>
          <p:cNvPr id="6" name="Содержимое 5" descr="IMG_20200306_112528_resized_20200306_11290981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Капитальный ремонт системы канализации 2019г.</a:t>
            </a:r>
            <a:endParaRPr lang="ru-RU" dirty="0"/>
          </a:p>
        </p:txBody>
      </p:sp>
      <p:pic>
        <p:nvPicPr>
          <p:cNvPr id="5" name="Содержимое 4" descr="IMG-20191202-WA00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</p:spPr>
      </p:pic>
      <p:pic>
        <p:nvPicPr>
          <p:cNvPr id="8" name="Содержимое 7" descr="IMG-20191202-WA001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94287" y="14478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Метеоплощадка</a:t>
            </a:r>
            <a:r>
              <a:rPr lang="ru-RU" dirty="0" smtClean="0"/>
              <a:t> 2019г.</a:t>
            </a:r>
            <a:endParaRPr lang="ru-RU" dirty="0"/>
          </a:p>
        </p:txBody>
      </p:sp>
      <p:pic>
        <p:nvPicPr>
          <p:cNvPr id="5" name="Содержимое 4" descr="IMG-7b10c71b3ca4cdae178d1672870147d4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84784"/>
            <a:ext cx="3749675" cy="3655144"/>
          </a:xfrm>
        </p:spPr>
      </p:pic>
      <p:pic>
        <p:nvPicPr>
          <p:cNvPr id="6" name="Содержимое 3" descr="IMG-1bd59c782d0e1b92efc3df245355dba5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933950" y="1484784"/>
            <a:ext cx="3749675" cy="36551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1674</Words>
  <Application>Microsoft Office PowerPoint</Application>
  <PresentationFormat>Экран (4:3)</PresentationFormat>
  <Paragraphs>215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Справедливость</vt:lpstr>
      <vt:lpstr>МДОУ ДС 42 УКМО</vt:lpstr>
      <vt:lpstr>Слайд 2</vt:lpstr>
      <vt:lpstr>Заведующая  Евстифеева Елена Геннадьевна</vt:lpstr>
      <vt:lpstr>Курсы ДО 2015-2019г.</vt:lpstr>
      <vt:lpstr>                  Информация о наличии правоустанавливающих документов, регламентирующих образовательную деятельность в Муниципальном дошкольном образовательном учреждении детском саду №42 Усть-Кутского муниципального образования</vt:lpstr>
      <vt:lpstr>Наличие локальных актов образовательного учреждения </vt:lpstr>
      <vt:lpstr>Право владения, использования материально-технической базы  </vt:lpstr>
      <vt:lpstr>Управление в ДОУ </vt:lpstr>
      <vt:lpstr>Кадровое обеспечение</vt:lpstr>
      <vt:lpstr>Реализация образовательных программ </vt:lpstr>
      <vt:lpstr>Конкурсы и мероприятия для дошкольников  2019-2020 учебный год</vt:lpstr>
      <vt:lpstr>Работа с родителями</vt:lpstr>
      <vt:lpstr>Наши помощники –родители!!!</vt:lpstr>
      <vt:lpstr>Слайд 14</vt:lpstr>
      <vt:lpstr>Взаимодействие с организациями п.Звездный</vt:lpstr>
      <vt:lpstr>Совместные праздники</vt:lpstr>
      <vt:lpstr>Здоровье наших воспитанников</vt:lpstr>
      <vt:lpstr>Слайд 18</vt:lpstr>
      <vt:lpstr>Питание воспитанников</vt:lpstr>
      <vt:lpstr>Слайд 20</vt:lpstr>
      <vt:lpstr>Конкурс среди младших воспитателей «Лучшая сервировка стола к обеду»</vt:lpstr>
      <vt:lpstr>Сведения о контингенте воспитанников </vt:lpstr>
      <vt:lpstr>Посещаемость и заболеваемость. </vt:lpstr>
      <vt:lpstr>Распределение детей по группам здоровья </vt:lpstr>
      <vt:lpstr>Проверки </vt:lpstr>
      <vt:lpstr>Безопасность </vt:lpstr>
      <vt:lpstr>Младшая группа (открыта  1 сентября 2019)</vt:lpstr>
      <vt:lpstr>Материально-техническое обеспечение образовательного процесса  средняя группа</vt:lpstr>
      <vt:lpstr> Старшая группа</vt:lpstr>
      <vt:lpstr>Прогулочные площадки</vt:lpstr>
      <vt:lpstr>Слайд 31</vt:lpstr>
      <vt:lpstr>Капитальный ремонт системы отопления 2017г</vt:lpstr>
      <vt:lpstr>Слайд 33</vt:lpstr>
      <vt:lpstr>Замена оконных блоков (частичная)2018г.</vt:lpstr>
      <vt:lpstr>Ремонт наружного освещения (10 светильников по периметру) 2018г.</vt:lpstr>
      <vt:lpstr>Уличное оборудование 2018г.</vt:lpstr>
      <vt:lpstr>2018г.</vt:lpstr>
      <vt:lpstr>2019</vt:lpstr>
      <vt:lpstr>Капитальный ремонт по замене оконных блоков (55 окон) 2019г.</vt:lpstr>
      <vt:lpstr>Капитальный ремонт системы канализации 2019г.</vt:lpstr>
      <vt:lpstr>Метеоплощадка 2019г.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МДОУ ДС 42 УКМО</dc:title>
  <dc:creator>инна злобина</dc:creator>
  <cp:lastModifiedBy>ДС</cp:lastModifiedBy>
  <cp:revision>12</cp:revision>
  <dcterms:created xsi:type="dcterms:W3CDTF">2020-05-06T03:36:08Z</dcterms:created>
  <dcterms:modified xsi:type="dcterms:W3CDTF">2020-06-10T10:37:36Z</dcterms:modified>
</cp:coreProperties>
</file>